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0298-90AC-4AF3-9460-D4088CD8145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861EB-C87B-4E99-840C-574E75B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1EB-C87B-4E99-840C-574E75BA47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75D4AB-C6B7-41B3-8F5D-58525A7FEB7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39337E-541C-4A64-AEE9-87D2AC4B01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3" y="5085184"/>
            <a:ext cx="6084168" cy="1296144"/>
          </a:xfrm>
        </p:spPr>
        <p:txBody>
          <a:bodyPr/>
          <a:lstStyle/>
          <a:p>
            <a:r>
              <a:rPr lang="ru-RU" dirty="0" smtClean="0"/>
              <a:t>Учитель химии МБОУ «СОШ №2  г. Суворова»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Дьячкова</a:t>
            </a:r>
            <a:r>
              <a:rPr lang="ru-RU" dirty="0" smtClean="0"/>
              <a:t> Валентина Алексеевна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Виды химической                 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связи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129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Обобщающий урок в 11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9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4.Вещества с молекулярными кристаллическими решетками могут быть только простыми.</a:t>
            </a:r>
          </a:p>
          <a:p>
            <a:pPr marL="45720" indent="0">
              <a:buNone/>
            </a:pPr>
            <a:r>
              <a:rPr lang="ru-RU" sz="4400" dirty="0" smtClean="0"/>
              <a:t>5.Хлорид натрия имеет ионную кристаллическую решетку.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79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Тест.         </a:t>
            </a:r>
            <a:r>
              <a:rPr lang="ru-RU" sz="2400" dirty="0"/>
              <a:t>В</a:t>
            </a:r>
            <a:r>
              <a:rPr lang="ru-RU" sz="2400" dirty="0" smtClean="0"/>
              <a:t>ариант №1</a:t>
            </a:r>
          </a:p>
          <a:p>
            <a:pPr marL="45720" indent="0">
              <a:buNone/>
            </a:pPr>
            <a:r>
              <a:rPr lang="ru-RU" sz="2400" b="1" dirty="0" smtClean="0"/>
              <a:t>1.Атомы каких элементов могут отдавать электроны, превращаясь</a:t>
            </a:r>
            <a:r>
              <a:rPr lang="ru-RU" sz="2400" b="1" dirty="0"/>
              <a:t> </a:t>
            </a:r>
            <a:r>
              <a:rPr lang="ru-RU" sz="2400" b="1" dirty="0" smtClean="0"/>
              <a:t>в положительно заряженные ионы 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С        б) </a:t>
            </a: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ru-RU" sz="2400" b="1" dirty="0" smtClean="0"/>
              <a:t>       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в) </a:t>
            </a:r>
            <a:r>
              <a:rPr lang="ru-RU" sz="2400" b="1" dirty="0" err="1" smtClean="0">
                <a:solidFill>
                  <a:srgbClr val="C00000"/>
                </a:solidFill>
              </a:rPr>
              <a:t>Ва</a:t>
            </a:r>
            <a:r>
              <a:rPr lang="ru-RU" sz="2400" b="1" dirty="0" smtClean="0"/>
              <a:t>     г) Р   </a:t>
            </a:r>
          </a:p>
          <a:p>
            <a:pPr marL="45720" indent="0">
              <a:buNone/>
            </a:pPr>
            <a:r>
              <a:rPr lang="ru-RU" sz="2400" b="1" dirty="0" smtClean="0"/>
              <a:t>2.Вещества с ионной связью: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</a:t>
            </a:r>
            <a:r>
              <a:rPr lang="en-US" sz="2400" b="1" dirty="0" smtClean="0"/>
              <a:t>SO</a:t>
            </a:r>
            <a:r>
              <a:rPr lang="en-US" sz="1400" b="1" dirty="0" smtClean="0"/>
              <a:t>2</a:t>
            </a:r>
            <a:r>
              <a:rPr lang="ru-RU" sz="2400" dirty="0" smtClean="0"/>
              <a:t>     </a:t>
            </a:r>
            <a:r>
              <a:rPr lang="ru-RU" sz="2400" b="1" dirty="0" smtClean="0"/>
              <a:t>б)</a:t>
            </a:r>
            <a:r>
              <a:rPr lang="en-US" sz="2400" b="1" dirty="0" err="1" smtClean="0">
                <a:solidFill>
                  <a:srgbClr val="C00000"/>
                </a:solidFill>
              </a:rPr>
              <a:t>KCl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/>
              <a:t>       в) </a:t>
            </a:r>
            <a:r>
              <a:rPr lang="en-US" sz="2400" b="1" dirty="0" smtClean="0">
                <a:solidFill>
                  <a:srgbClr val="C00000"/>
                </a:solidFill>
              </a:rPr>
              <a:t>BaCl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  г) </a:t>
            </a:r>
            <a:r>
              <a:rPr lang="en-US" sz="2400" b="1" dirty="0" smtClean="0"/>
              <a:t>NH</a:t>
            </a:r>
            <a:r>
              <a:rPr lang="en-US" sz="1400" b="1" dirty="0" smtClean="0"/>
              <a:t>3</a:t>
            </a:r>
            <a:r>
              <a:rPr lang="ru-RU" sz="1400" b="1" dirty="0" smtClean="0"/>
              <a:t> 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3</a:t>
            </a:r>
            <a:r>
              <a:rPr lang="ru-RU" sz="2400" b="1" dirty="0" smtClean="0"/>
              <a:t>.Вещества с молекулярной кристаллической решеткой: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HF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    </a:t>
            </a:r>
            <a:r>
              <a:rPr lang="ru-RU" sz="2400" b="1" dirty="0" smtClean="0"/>
              <a:t>б)</a:t>
            </a:r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 smtClean="0"/>
              <a:t>           </a:t>
            </a:r>
            <a:r>
              <a:rPr lang="ru-RU" sz="2400" b="1" dirty="0" smtClean="0"/>
              <a:t>в)</a:t>
            </a:r>
            <a:r>
              <a:rPr lang="en-US" sz="2400" b="1" dirty="0" err="1" smtClean="0"/>
              <a:t>LiF</a:t>
            </a:r>
            <a:r>
              <a:rPr lang="en-US" sz="2400" b="1" dirty="0" smtClean="0"/>
              <a:t>       </a:t>
            </a:r>
            <a:r>
              <a:rPr lang="ru-RU" sz="2400" b="1" dirty="0" smtClean="0"/>
              <a:t>г)</a:t>
            </a:r>
            <a:r>
              <a:rPr lang="en-US" sz="2400" b="1" dirty="0" smtClean="0"/>
              <a:t>BaCl</a:t>
            </a:r>
            <a:r>
              <a:rPr lang="en-US" sz="1400" b="1" dirty="0" smtClean="0"/>
              <a:t>2</a:t>
            </a:r>
          </a:p>
          <a:p>
            <a:pPr marL="45720" indent="0">
              <a:buNone/>
            </a:pPr>
            <a:r>
              <a:rPr lang="ru-RU" sz="2400" b="1" dirty="0" smtClean="0"/>
              <a:t>4.Для каких веществ характерна водородная связь:</a:t>
            </a:r>
          </a:p>
          <a:p>
            <a:pPr marL="45720" indent="0">
              <a:buNone/>
            </a:pPr>
            <a:r>
              <a:rPr lang="ru-RU" sz="2400" b="1" dirty="0" smtClean="0"/>
              <a:t>а)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OH </a:t>
            </a:r>
            <a:r>
              <a:rPr lang="en-US" sz="2400" b="1" dirty="0" smtClean="0"/>
              <a:t>  </a:t>
            </a:r>
            <a:r>
              <a:rPr lang="ru-RU" sz="2400" b="1" dirty="0" smtClean="0"/>
              <a:t>б)</a:t>
            </a:r>
            <a:r>
              <a:rPr lang="en-US" sz="2400" b="1" dirty="0" smtClean="0"/>
              <a:t> CH</a:t>
            </a:r>
            <a:r>
              <a:rPr lang="en-US" sz="1400" b="1" dirty="0" smtClean="0"/>
              <a:t>4</a:t>
            </a:r>
            <a:r>
              <a:rPr lang="en-US" sz="2400" b="1" dirty="0" smtClean="0"/>
              <a:t>   </a:t>
            </a:r>
            <a:r>
              <a:rPr lang="ru-RU" sz="2400" b="1" dirty="0" smtClean="0"/>
              <a:t>   в)</a:t>
            </a:r>
            <a:r>
              <a:rPr lang="en-US" sz="2400" b="1" dirty="0" smtClean="0"/>
              <a:t>CO</a:t>
            </a:r>
            <a:r>
              <a:rPr lang="en-US" sz="1400" b="1" dirty="0" smtClean="0"/>
              <a:t>2             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г)</a:t>
            </a:r>
            <a:r>
              <a:rPr lang="en-US" sz="2400" b="1" dirty="0" smtClean="0">
                <a:solidFill>
                  <a:srgbClr val="C00000"/>
                </a:solidFill>
              </a:rPr>
              <a:t>HF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5.В какой молекуле наиболее прочная химическая связь: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                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 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в)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г)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5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Тест.                      Вариант №2  </a:t>
            </a:r>
          </a:p>
          <a:p>
            <a:pPr marL="45720" indent="0">
              <a:buNone/>
            </a:pPr>
            <a:r>
              <a:rPr lang="ru-RU" sz="2400" b="1" dirty="0" smtClean="0"/>
              <a:t>1.Атомы каких элементов могут принимать электроны, превращаясь в отрицательно заряженные ионы: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Са</a:t>
            </a:r>
            <a:r>
              <a:rPr lang="ru-RU" sz="2400" b="1" dirty="0" smtClean="0"/>
              <a:t>       б) </a:t>
            </a:r>
            <a:r>
              <a:rPr lang="en-US" sz="2400" b="1" dirty="0" smtClean="0"/>
              <a:t>Na      </a:t>
            </a:r>
            <a:r>
              <a:rPr lang="ru-RU" sz="2400" b="1" dirty="0" smtClean="0"/>
              <a:t>в) </a:t>
            </a:r>
            <a:r>
              <a:rPr lang="en-US" sz="2400" b="1" dirty="0" smtClean="0">
                <a:solidFill>
                  <a:srgbClr val="C00000"/>
                </a:solidFill>
              </a:rPr>
              <a:t>Br </a:t>
            </a:r>
            <a:r>
              <a:rPr lang="en-US" sz="2400" b="1" dirty="0" smtClean="0"/>
              <a:t>    </a:t>
            </a:r>
            <a:r>
              <a:rPr lang="ru-RU" sz="2400" b="1" dirty="0" smtClean="0"/>
              <a:t>г) 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  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2</a:t>
            </a:r>
            <a:r>
              <a:rPr lang="ru-RU" sz="2400" b="1" dirty="0" smtClean="0"/>
              <a:t>.Вещества с полярной ковалентной связью: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O</a:t>
            </a:r>
            <a:r>
              <a:rPr lang="en-US" sz="1400" b="1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    </a:t>
            </a:r>
            <a:r>
              <a:rPr lang="ru-RU" sz="2400" b="1" dirty="0" smtClean="0"/>
              <a:t>б)</a:t>
            </a:r>
            <a:r>
              <a:rPr lang="en-US" sz="2400" b="1" dirty="0" smtClean="0"/>
              <a:t> KF      </a:t>
            </a:r>
            <a:r>
              <a:rPr lang="ru-RU" sz="2400" b="1" dirty="0" smtClean="0"/>
              <a:t>в)</a:t>
            </a:r>
            <a:r>
              <a:rPr lang="en-US" sz="2400" b="1" dirty="0" smtClean="0"/>
              <a:t> BaF</a:t>
            </a:r>
            <a:r>
              <a:rPr lang="en-US" sz="1400" b="1" dirty="0" smtClean="0"/>
              <a:t>2</a:t>
            </a:r>
            <a:r>
              <a:rPr lang="en-US" sz="2400" b="1" dirty="0" smtClean="0"/>
              <a:t>     </a:t>
            </a:r>
            <a:r>
              <a:rPr lang="ru-RU" sz="2400" b="1" dirty="0" smtClean="0"/>
              <a:t>г) </a:t>
            </a:r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ru-RU" sz="2400" b="1" dirty="0" smtClean="0"/>
              <a:t>    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3</a:t>
            </a:r>
            <a:r>
              <a:rPr lang="ru-RU" sz="2400" b="1" dirty="0" smtClean="0"/>
              <a:t>. Вещества с ионной кристаллической решеткой: 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KF</a:t>
            </a:r>
            <a:r>
              <a:rPr lang="en-US" sz="2400" b="1" dirty="0" smtClean="0"/>
              <a:t>       </a:t>
            </a:r>
            <a:r>
              <a:rPr lang="ru-RU" sz="2400" b="1" dirty="0" smtClean="0"/>
              <a:t>б)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CsCl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      </a:t>
            </a:r>
            <a:r>
              <a:rPr lang="ru-RU" sz="2400" b="1" dirty="0" smtClean="0"/>
              <a:t>в) </a:t>
            </a:r>
            <a:r>
              <a:rPr lang="en-US" sz="2400" b="1" dirty="0" smtClean="0"/>
              <a:t>HI      </a:t>
            </a:r>
            <a:r>
              <a:rPr lang="ru-RU" sz="2400" b="1" dirty="0" smtClean="0"/>
              <a:t>г)</a:t>
            </a:r>
            <a:r>
              <a:rPr lang="en-US" sz="2400" b="1" dirty="0" smtClean="0"/>
              <a:t> Cl</a:t>
            </a:r>
            <a:r>
              <a:rPr lang="en-US" sz="1400" b="1" dirty="0" smtClean="0"/>
              <a:t>2</a:t>
            </a:r>
            <a:r>
              <a:rPr lang="en-US" sz="2400" b="1" dirty="0" smtClean="0"/>
              <a:t> </a:t>
            </a:r>
            <a:r>
              <a:rPr lang="ru-RU" sz="2400" b="1" dirty="0" smtClean="0"/>
              <a:t> 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4.</a:t>
            </a:r>
            <a:r>
              <a:rPr lang="ru-RU" sz="2400" b="1" dirty="0" smtClean="0"/>
              <a:t>Для каких веществ характерна металлическая связь: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</a:t>
            </a:r>
            <a:r>
              <a:rPr lang="en-US" sz="2400" b="1" dirty="0" smtClean="0"/>
              <a:t>CO</a:t>
            </a:r>
            <a:r>
              <a:rPr lang="en-US" sz="1400" b="1" dirty="0" smtClean="0"/>
              <a:t>2</a:t>
            </a:r>
            <a:r>
              <a:rPr lang="en-US" sz="2400" b="1" dirty="0" smtClean="0"/>
              <a:t>         </a:t>
            </a:r>
            <a:r>
              <a:rPr lang="ru-RU" sz="2400" b="1" dirty="0" smtClean="0"/>
              <a:t>б)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Cu</a:t>
            </a:r>
            <a:r>
              <a:rPr lang="en-US" sz="2400" b="1" dirty="0" smtClean="0"/>
              <a:t>      </a:t>
            </a:r>
            <a:r>
              <a:rPr lang="ru-RU" sz="2400" b="1" dirty="0" smtClean="0"/>
              <a:t>в)</a:t>
            </a:r>
            <a:r>
              <a:rPr lang="en-US" sz="2400" b="1" dirty="0" smtClean="0"/>
              <a:t> CH</a:t>
            </a:r>
            <a:r>
              <a:rPr lang="en-US" sz="1400" b="1" dirty="0" smtClean="0"/>
              <a:t>4</a:t>
            </a:r>
            <a:r>
              <a:rPr lang="en-US" sz="2400" b="1" dirty="0" smtClean="0"/>
              <a:t>      </a:t>
            </a:r>
            <a:r>
              <a:rPr lang="ru-RU" sz="2400" b="1" dirty="0" smtClean="0"/>
              <a:t>г)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Z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5.</a:t>
            </a:r>
            <a:r>
              <a:rPr lang="ru-RU" sz="2400" b="1" dirty="0" smtClean="0"/>
              <a:t> Две общие электронные пары в молекуле:</a:t>
            </a:r>
          </a:p>
          <a:p>
            <a:pPr marL="45720" indent="0"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</a:t>
            </a:r>
            <a:r>
              <a:rPr lang="en-US" sz="2400" b="1" dirty="0" smtClean="0"/>
              <a:t> F</a:t>
            </a:r>
            <a:r>
              <a:rPr lang="en-US" sz="1400" b="1" dirty="0" smtClean="0"/>
              <a:t>2</a:t>
            </a:r>
            <a:r>
              <a:rPr lang="en-US" sz="2400" b="1" dirty="0" smtClean="0"/>
              <a:t>         </a:t>
            </a:r>
            <a:r>
              <a:rPr lang="ru-RU" sz="2400" b="1" dirty="0" smtClean="0"/>
              <a:t>б)</a:t>
            </a:r>
            <a:r>
              <a:rPr lang="en-US" sz="2400" b="1" dirty="0" smtClean="0"/>
              <a:t> Cl</a:t>
            </a:r>
            <a:r>
              <a:rPr lang="en-US" sz="1400" b="1" dirty="0" smtClean="0"/>
              <a:t>2</a:t>
            </a:r>
            <a:r>
              <a:rPr lang="en-US" sz="2400" b="1" dirty="0" smtClean="0"/>
              <a:t>       </a:t>
            </a:r>
            <a:r>
              <a:rPr lang="ru-RU" sz="2400" b="1" dirty="0" smtClean="0"/>
              <a:t>в)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O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/>
              <a:t>г) </a:t>
            </a:r>
            <a:r>
              <a:rPr lang="en-US" sz="2400" b="1" dirty="0" smtClean="0"/>
              <a:t>N</a:t>
            </a:r>
            <a:r>
              <a:rPr lang="en-US" sz="1400" b="1" dirty="0" smtClean="0"/>
              <a:t>2</a:t>
            </a:r>
            <a:r>
              <a:rPr lang="ru-RU" sz="2400" b="1" dirty="0" smtClean="0"/>
              <a:t>                                                                              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0096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</a:t>
            </a:r>
            <a:r>
              <a:rPr lang="ru-RU" i="1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sz="4400" i="1" dirty="0" smtClean="0">
                <a:solidFill>
                  <a:srgbClr val="C00000"/>
                </a:solidFill>
              </a:rPr>
              <a:t>Рефлексия</a:t>
            </a:r>
          </a:p>
          <a:p>
            <a:pPr marL="45720" indent="0">
              <a:buNone/>
            </a:pPr>
            <a:r>
              <a:rPr lang="ru-RU" sz="4400" dirty="0" smtClean="0"/>
              <a:t>Про химическую связь я могу сказать: </a:t>
            </a:r>
          </a:p>
          <a:p>
            <a:pPr marL="45720" indent="0">
              <a:buNone/>
            </a:pPr>
            <a:r>
              <a:rPr lang="ru-RU" sz="4400" dirty="0" smtClean="0"/>
              <a:t>« Я знаю, что…»</a:t>
            </a:r>
          </a:p>
          <a:p>
            <a:pPr marL="45720" indent="0">
              <a:buNone/>
            </a:pPr>
            <a:endParaRPr lang="ru-RU" sz="4400" dirty="0"/>
          </a:p>
          <a:p>
            <a:pPr marL="4572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Домашнее задание:</a:t>
            </a:r>
          </a:p>
          <a:p>
            <a:pPr marL="45720" indent="0">
              <a:buNone/>
            </a:pPr>
            <a:r>
              <a:rPr lang="ru-RU" sz="4400" dirty="0"/>
              <a:t>п</a:t>
            </a:r>
            <a:r>
              <a:rPr lang="ru-RU" sz="4400" dirty="0" smtClean="0"/>
              <a:t>овторить параграфы 3-6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60216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/>
              <a:t>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</a:rPr>
              <a:t>от и всё на сегодня…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       </a:t>
            </a:r>
            <a:r>
              <a:rPr lang="ru-RU" sz="2800" b="1" dirty="0" smtClean="0">
                <a:solidFill>
                  <a:srgbClr val="0070C0"/>
                </a:solidFill>
              </a:rPr>
              <a:t>Чтобы умным и талантливым вам быть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Непременно нужно химию учить!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Не расстраивайтесь сильно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Если что-то не получится.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Просто каждая наука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Заставляет нас помучиться!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Все параграфы учите,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Но ни капли не зубрите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Чтоб её не просто знать,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  А ещё и ПОНИМАТЬ!!!</a:t>
            </a:r>
          </a:p>
          <a:p>
            <a:pPr marL="45720" indent="0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6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595">
            <a:off x="-138682" y="1234328"/>
            <a:ext cx="941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Aparajita" pitchFamily="34" charset="0"/>
              </a:rPr>
              <a:t>Спасибо </a:t>
            </a:r>
            <a:r>
              <a:rPr lang="ru-RU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Aparajita" pitchFamily="34" charset="0"/>
              </a:rPr>
              <a:t>за </a:t>
            </a:r>
            <a:r>
              <a:rPr lang="ru-RU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Aparajita" pitchFamily="34" charset="0"/>
              </a:rPr>
              <a:t>внимание!</a:t>
            </a:r>
            <a:endParaRPr lang="ru-RU" sz="6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7443"/>
            <a:ext cx="7992888" cy="419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Вопрос о  природе  химической                         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связи-сердце всей химии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Брайк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Кроунфорд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Цель урока: </a:t>
            </a:r>
          </a:p>
          <a:p>
            <a:pPr marL="45720" indent="0">
              <a:buNone/>
            </a:pPr>
            <a:r>
              <a:rPr lang="ru-RU" sz="3200" dirty="0"/>
              <a:t>О</a:t>
            </a:r>
            <a:r>
              <a:rPr lang="ru-RU" sz="3200" dirty="0" smtClean="0"/>
              <a:t>бобщить сведения о различных видах химической  связи.</a:t>
            </a:r>
          </a:p>
          <a:p>
            <a:pPr marL="45720" indent="0">
              <a:buNone/>
            </a:pPr>
            <a:r>
              <a:rPr lang="ru-RU" sz="3200" dirty="0" smtClean="0"/>
              <a:t>Повторить схемы образования веществ с разными видами связи.</a:t>
            </a:r>
          </a:p>
          <a:p>
            <a:pPr marL="45720" indent="0">
              <a:buNone/>
            </a:pPr>
            <a:r>
              <a:rPr lang="ru-RU" sz="3200" dirty="0" smtClean="0"/>
              <a:t>Сравнивать разные виды связи.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5237214"/>
              </p:ext>
            </p:extLst>
          </p:nvPr>
        </p:nvGraphicFramePr>
        <p:xfrm>
          <a:off x="467544" y="1340768"/>
          <a:ext cx="8424936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1776197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NH</a:t>
                      </a:r>
                      <a:r>
                        <a:rPr lang="ru-RU" sz="3200" dirty="0" smtClean="0"/>
                        <a:t>3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err="1" smtClean="0"/>
                        <a:t>CaS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err="1" smtClean="0"/>
                        <a:t>MgCl</a:t>
                      </a:r>
                      <a:r>
                        <a:rPr lang="ru-RU" sz="32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</a:tr>
              <a:tr h="1776197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H</a:t>
                      </a:r>
                      <a:r>
                        <a:rPr lang="ru-RU" sz="3200" dirty="0" smtClean="0"/>
                        <a:t>2</a:t>
                      </a:r>
                      <a:r>
                        <a:rPr lang="en-US" sz="6600" dirty="0" smtClean="0"/>
                        <a:t>O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err="1" smtClean="0"/>
                        <a:t>KBr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O</a:t>
                      </a:r>
                      <a:r>
                        <a:rPr lang="ru-RU" sz="32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</a:tr>
              <a:tr h="1776197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Na</a:t>
                      </a:r>
                      <a:r>
                        <a:rPr lang="ru-RU" sz="3200" dirty="0" smtClean="0"/>
                        <a:t>3</a:t>
                      </a:r>
                      <a:r>
                        <a:rPr lang="en-US" sz="6000" dirty="0" smtClean="0"/>
                        <a:t>N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SO</a:t>
                      </a:r>
                      <a:r>
                        <a:rPr lang="ru-RU" sz="32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err="1" smtClean="0"/>
                        <a:t>BaF</a:t>
                      </a:r>
                      <a:r>
                        <a:rPr lang="ru-RU" sz="32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928" y="2957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Крестики-нолики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87445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Задание №1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8113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708920"/>
            <a:ext cx="7568952" cy="3042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1448"/>
          </a:xfrm>
        </p:spPr>
        <p:txBody>
          <a:bodyPr/>
          <a:lstStyle/>
          <a:p>
            <a:pPr lvl="1"/>
            <a:r>
              <a:rPr lang="ru-RU" sz="4400" dirty="0" smtClean="0">
                <a:solidFill>
                  <a:srgbClr val="C00000"/>
                </a:solidFill>
              </a:rPr>
              <a:t>           Задание №2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/>
              <a:t>Выберите соединения в которых присутствуют разные виды связей.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en-US" sz="4400" dirty="0" smtClean="0"/>
              <a:t>      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 smtClean="0"/>
              <a:t>  </a:t>
            </a:r>
            <a:r>
              <a:rPr lang="en-US" sz="4400" b="1" dirty="0" smtClean="0"/>
              <a:t>BaCl</a:t>
            </a:r>
            <a:r>
              <a:rPr lang="en-US" b="1" dirty="0" smtClean="0"/>
              <a:t>2            </a:t>
            </a:r>
            <a:r>
              <a:rPr lang="en-US" sz="4400" b="1" dirty="0" smtClean="0"/>
              <a:t>H</a:t>
            </a:r>
            <a:r>
              <a:rPr lang="en-US" b="1" dirty="0" smtClean="0"/>
              <a:t>2</a:t>
            </a:r>
            <a:r>
              <a:rPr lang="en-US" sz="4400" b="1" dirty="0" smtClean="0"/>
              <a:t>SO</a:t>
            </a:r>
            <a:r>
              <a:rPr lang="en-US" b="1" dirty="0" smtClean="0"/>
              <a:t>4                      </a:t>
            </a:r>
            <a:r>
              <a:rPr lang="en-US" sz="4400" b="1" dirty="0" smtClean="0"/>
              <a:t>Cl</a:t>
            </a:r>
            <a:r>
              <a:rPr lang="en-US" b="1" dirty="0" smtClean="0"/>
              <a:t>2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  </a:t>
            </a:r>
            <a:r>
              <a:rPr lang="en-US" sz="4400" b="1" dirty="0" err="1" smtClean="0"/>
              <a:t>NaOH</a:t>
            </a:r>
            <a:r>
              <a:rPr lang="en-US" sz="4400" b="1" dirty="0" smtClean="0"/>
              <a:t>     </a:t>
            </a:r>
            <a:r>
              <a:rPr lang="en-US" sz="4400" b="1" dirty="0" err="1" smtClean="0"/>
              <a:t>CuO</a:t>
            </a:r>
            <a:r>
              <a:rPr lang="en-US" sz="4400" b="1" dirty="0" smtClean="0"/>
              <a:t>     NH</a:t>
            </a:r>
            <a:r>
              <a:rPr lang="en-US" b="1" dirty="0" smtClean="0"/>
              <a:t>4</a:t>
            </a:r>
            <a:r>
              <a:rPr lang="en-US" sz="4400" b="1" dirty="0" smtClean="0"/>
              <a:t>Cl   Na</a:t>
            </a:r>
            <a:r>
              <a:rPr lang="en-US" b="1" dirty="0" smtClean="0"/>
              <a:t>2</a:t>
            </a:r>
            <a:r>
              <a:rPr lang="en-US" sz="4400" b="1" dirty="0" smtClean="0"/>
              <a:t>O</a:t>
            </a:r>
            <a:r>
              <a:rPr lang="en-US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4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Задание №3</a:t>
            </a:r>
          </a:p>
          <a:p>
            <a:pPr marL="45720" indent="0">
              <a:buNone/>
            </a:pPr>
            <a:r>
              <a:rPr lang="ru-RU" sz="4400" dirty="0" smtClean="0"/>
              <a:t>В каком из указанных соединений наиболее полярная связь? Расположите соединения в порядке возрастания полярности.</a:t>
            </a:r>
          </a:p>
          <a:p>
            <a:pPr marL="45720" indent="0">
              <a:buNone/>
            </a:pPr>
            <a:r>
              <a:rPr lang="en-US" sz="4400" b="1" dirty="0" err="1" smtClean="0"/>
              <a:t>HCl</a:t>
            </a:r>
            <a:r>
              <a:rPr lang="en-US" sz="4400" b="1" dirty="0" smtClean="0"/>
              <a:t>   F</a:t>
            </a:r>
            <a:r>
              <a:rPr lang="en-US" sz="1800" b="1" dirty="0" smtClean="0"/>
              <a:t>2       </a:t>
            </a:r>
            <a:r>
              <a:rPr lang="en-US" sz="4400" b="1" dirty="0" smtClean="0"/>
              <a:t>H</a:t>
            </a:r>
            <a:r>
              <a:rPr lang="en-US" sz="1800" b="1" dirty="0" smtClean="0"/>
              <a:t>2</a:t>
            </a:r>
            <a:r>
              <a:rPr lang="en-US" sz="4400" b="1" dirty="0" smtClean="0"/>
              <a:t>O   NH</a:t>
            </a:r>
            <a:r>
              <a:rPr lang="en-US" sz="1800" b="1" dirty="0" smtClean="0"/>
              <a:t>3       </a:t>
            </a:r>
            <a:r>
              <a:rPr lang="en-US" sz="4400" b="1" dirty="0" smtClean="0"/>
              <a:t>H</a:t>
            </a:r>
            <a:r>
              <a:rPr lang="en-US" sz="1800" b="1" dirty="0" smtClean="0"/>
              <a:t>2</a:t>
            </a:r>
            <a:r>
              <a:rPr lang="en-US" sz="4400" b="1" dirty="0" smtClean="0"/>
              <a:t>S</a:t>
            </a:r>
            <a:endParaRPr lang="ru-RU" sz="4400" b="1" dirty="0" smtClean="0"/>
          </a:p>
          <a:p>
            <a:pPr marL="45720" indent="0"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882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0"/>
            <a:ext cx="9108504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Задание №4</a:t>
            </a:r>
          </a:p>
          <a:p>
            <a:pPr marL="45720" indent="0">
              <a:buNone/>
            </a:pPr>
            <a:r>
              <a:rPr lang="ru-RU" sz="4400" dirty="0" smtClean="0"/>
              <a:t>Третий – лишний. Какое вещество лишнее в каждой строчке и почему?</a:t>
            </a:r>
          </a:p>
          <a:p>
            <a:pPr marL="45720" indent="0">
              <a:buNone/>
            </a:pPr>
            <a:r>
              <a:rPr lang="ru-RU" sz="4400" dirty="0" smtClean="0"/>
              <a:t>1. </a:t>
            </a:r>
            <a:r>
              <a:rPr lang="en-US" sz="4400" dirty="0" smtClean="0"/>
              <a:t>   </a:t>
            </a:r>
            <a:r>
              <a:rPr lang="en-US" sz="4800" b="1" dirty="0" smtClean="0"/>
              <a:t> Na         H</a:t>
            </a:r>
            <a:r>
              <a:rPr lang="ru-RU" sz="1800" b="1" dirty="0" smtClean="0"/>
              <a:t>2</a:t>
            </a:r>
            <a:r>
              <a:rPr lang="en-US" sz="4400" b="1" dirty="0" smtClean="0"/>
              <a:t>         </a:t>
            </a:r>
            <a:r>
              <a:rPr lang="en-US" sz="4800" b="1" dirty="0" smtClean="0"/>
              <a:t>Mg</a:t>
            </a:r>
          </a:p>
          <a:p>
            <a:pPr marL="45720" indent="0">
              <a:buNone/>
            </a:pPr>
            <a:r>
              <a:rPr lang="en-US" sz="4400" dirty="0" smtClean="0"/>
              <a:t>2.    </a:t>
            </a:r>
            <a:r>
              <a:rPr lang="en-US" sz="4800" dirty="0" smtClean="0"/>
              <a:t> </a:t>
            </a:r>
            <a:r>
              <a:rPr lang="en-US" sz="4800" b="1" dirty="0" smtClean="0"/>
              <a:t>H</a:t>
            </a:r>
            <a:r>
              <a:rPr lang="ru-RU" sz="1800" b="1" dirty="0" smtClean="0"/>
              <a:t>2</a:t>
            </a:r>
            <a:r>
              <a:rPr lang="en-US" sz="4400" b="1" dirty="0" smtClean="0"/>
              <a:t>      </a:t>
            </a:r>
            <a:r>
              <a:rPr lang="ru-RU" sz="4400" b="1" dirty="0" smtClean="0"/>
              <a:t>     </a:t>
            </a:r>
            <a:r>
              <a:rPr lang="en-US" sz="4400" b="1" dirty="0" smtClean="0"/>
              <a:t>O</a:t>
            </a:r>
            <a:r>
              <a:rPr lang="ru-RU" sz="1800" b="1" dirty="0" smtClean="0"/>
              <a:t>2</a:t>
            </a:r>
            <a:r>
              <a:rPr lang="en-US" sz="4400" b="1" dirty="0" smtClean="0"/>
              <a:t>         </a:t>
            </a:r>
            <a:r>
              <a:rPr lang="en-US" sz="4400" b="1" dirty="0" err="1" smtClean="0"/>
              <a:t>HCl</a:t>
            </a:r>
            <a:endParaRPr lang="en-US" sz="4400" b="1" dirty="0" smtClean="0"/>
          </a:p>
          <a:p>
            <a:pPr marL="45720" indent="0">
              <a:buNone/>
            </a:pPr>
            <a:r>
              <a:rPr lang="en-US" sz="4400" dirty="0" smtClean="0"/>
              <a:t>3</a:t>
            </a:r>
            <a:r>
              <a:rPr lang="en-US" sz="4800" dirty="0" smtClean="0"/>
              <a:t>.     </a:t>
            </a:r>
            <a:r>
              <a:rPr lang="en-US" sz="4800" b="1" dirty="0" err="1" smtClean="0"/>
              <a:t>CaO</a:t>
            </a:r>
            <a:r>
              <a:rPr lang="en-US" sz="4800" dirty="0" smtClean="0"/>
              <a:t>       </a:t>
            </a:r>
            <a:r>
              <a:rPr lang="en-US" sz="4800" b="1" dirty="0" smtClean="0"/>
              <a:t>CS</a:t>
            </a:r>
            <a:r>
              <a:rPr lang="ru-RU" sz="1800" b="1" dirty="0" smtClean="0"/>
              <a:t>2</a:t>
            </a:r>
            <a:r>
              <a:rPr lang="en-US" sz="4400" b="1" dirty="0" smtClean="0"/>
              <a:t> </a:t>
            </a:r>
            <a:r>
              <a:rPr lang="en-US" sz="4400" dirty="0" smtClean="0"/>
              <a:t>     </a:t>
            </a:r>
            <a:r>
              <a:rPr lang="en-US" sz="4800" dirty="0" smtClean="0"/>
              <a:t> </a:t>
            </a:r>
            <a:r>
              <a:rPr lang="en-US" sz="4800" b="1" dirty="0" err="1" smtClean="0"/>
              <a:t>AlI</a:t>
            </a:r>
            <a:r>
              <a:rPr lang="ru-RU" sz="1800" b="1" dirty="0" smtClean="0"/>
              <a:t>3</a:t>
            </a:r>
            <a:endParaRPr lang="en-US" sz="4400" b="1" dirty="0" smtClean="0"/>
          </a:p>
          <a:p>
            <a:pPr marL="45720" indent="0">
              <a:buNone/>
            </a:pPr>
            <a:r>
              <a:rPr lang="en-US" sz="4400" dirty="0" smtClean="0"/>
              <a:t>4.    </a:t>
            </a:r>
            <a:r>
              <a:rPr lang="en-US" sz="4400" b="1" dirty="0" smtClean="0"/>
              <a:t> </a:t>
            </a:r>
            <a:r>
              <a:rPr lang="en-US" sz="4800" b="1" dirty="0" smtClean="0"/>
              <a:t>H</a:t>
            </a:r>
            <a:r>
              <a:rPr lang="ru-RU" sz="1800" b="1" dirty="0" smtClean="0"/>
              <a:t>2</a:t>
            </a:r>
            <a:r>
              <a:rPr lang="en-US" sz="4400" b="1" dirty="0" smtClean="0"/>
              <a:t>         </a:t>
            </a:r>
            <a:r>
              <a:rPr lang="en-US" sz="4800" b="1" dirty="0" smtClean="0"/>
              <a:t> H</a:t>
            </a:r>
            <a:r>
              <a:rPr lang="ru-RU" sz="1800" b="1" dirty="0" smtClean="0"/>
              <a:t>2</a:t>
            </a:r>
            <a:r>
              <a:rPr lang="en-US" sz="4800" b="1" dirty="0" smtClean="0"/>
              <a:t>S        HF</a:t>
            </a:r>
            <a:endParaRPr lang="ru-RU" sz="4800" b="1" dirty="0" smtClean="0"/>
          </a:p>
          <a:p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           </a:t>
            </a:r>
            <a:r>
              <a:rPr lang="ru-RU" sz="4400" dirty="0" smtClean="0">
                <a:solidFill>
                  <a:srgbClr val="C00000"/>
                </a:solidFill>
              </a:rPr>
              <a:t>Задание №5</a:t>
            </a:r>
          </a:p>
          <a:p>
            <a:pPr marL="45720" indent="0">
              <a:buNone/>
            </a:pPr>
            <a:r>
              <a:rPr lang="ru-RU" sz="4400" dirty="0" smtClean="0"/>
              <a:t>Укажите частицы, в которых имеется химическая связь, образованная по донорно-акцепторному механизму:</a:t>
            </a:r>
          </a:p>
          <a:p>
            <a:pPr marL="45720" indent="0">
              <a:buNone/>
            </a:pPr>
            <a:r>
              <a:rPr lang="ru-RU" sz="4400" dirty="0">
                <a:solidFill>
                  <a:srgbClr val="0070C0"/>
                </a:solidFill>
              </a:rPr>
              <a:t>м</a:t>
            </a:r>
            <a:r>
              <a:rPr lang="ru-RU" sz="4400" dirty="0" smtClean="0">
                <a:solidFill>
                  <a:srgbClr val="0070C0"/>
                </a:solidFill>
              </a:rPr>
              <a:t>олекула </a:t>
            </a:r>
            <a:r>
              <a:rPr lang="ru-RU" sz="4400" dirty="0" err="1" smtClean="0">
                <a:solidFill>
                  <a:srgbClr val="0070C0"/>
                </a:solidFill>
              </a:rPr>
              <a:t>аммиака,ион</a:t>
            </a:r>
            <a:r>
              <a:rPr lang="ru-RU" sz="4400" dirty="0" smtClean="0">
                <a:solidFill>
                  <a:srgbClr val="0070C0"/>
                </a:solidFill>
              </a:rPr>
              <a:t> аммония, карбонат-</a:t>
            </a:r>
            <a:r>
              <a:rPr lang="ru-RU" sz="4400" dirty="0" err="1" smtClean="0">
                <a:solidFill>
                  <a:srgbClr val="0070C0"/>
                </a:solidFill>
              </a:rPr>
              <a:t>ион,ион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</a:rPr>
              <a:t>метиламмония</a:t>
            </a:r>
            <a:r>
              <a:rPr lang="ru-RU" sz="4400" dirty="0" smtClean="0">
                <a:solidFill>
                  <a:srgbClr val="0070C0"/>
                </a:solidFill>
              </a:rPr>
              <a:t>, молекула </a:t>
            </a:r>
            <a:r>
              <a:rPr lang="ru-RU" sz="4400" dirty="0" err="1" smtClean="0">
                <a:solidFill>
                  <a:srgbClr val="0070C0"/>
                </a:solidFill>
              </a:rPr>
              <a:t>фтороводорода</a:t>
            </a:r>
            <a:r>
              <a:rPr lang="ru-RU" sz="4400" dirty="0" smtClean="0">
                <a:solidFill>
                  <a:srgbClr val="0070C0"/>
                </a:solidFill>
              </a:rPr>
              <a:t>, ион </a:t>
            </a:r>
            <a:r>
              <a:rPr lang="ru-RU" sz="4400" dirty="0" err="1" smtClean="0">
                <a:solidFill>
                  <a:srgbClr val="0070C0"/>
                </a:solidFill>
              </a:rPr>
              <a:t>гидроксония</a:t>
            </a:r>
            <a:r>
              <a:rPr lang="ru-RU" sz="4400" dirty="0" smtClean="0">
                <a:solidFill>
                  <a:srgbClr val="0070C0"/>
                </a:solidFill>
              </a:rPr>
              <a:t>.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0"/>
            <a:ext cx="9108504" cy="685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400" dirty="0" smtClean="0"/>
              <a:t>            </a:t>
            </a:r>
            <a:r>
              <a:rPr lang="ru-RU" sz="4400" dirty="0" smtClean="0">
                <a:solidFill>
                  <a:srgbClr val="C00000"/>
                </a:solidFill>
              </a:rPr>
              <a:t>Задание №6</a:t>
            </a:r>
          </a:p>
          <a:p>
            <a:pPr marL="45720" indent="0">
              <a:buNone/>
            </a:pPr>
            <a:r>
              <a:rPr lang="ru-RU" sz="4400" dirty="0" smtClean="0"/>
              <a:t>1.И хлорид </a:t>
            </a:r>
            <a:r>
              <a:rPr lang="ru-RU" sz="4400" dirty="0" err="1" smtClean="0"/>
              <a:t>аммония,и</a:t>
            </a:r>
            <a:r>
              <a:rPr lang="ru-RU" sz="4400" dirty="0" smtClean="0"/>
              <a:t> оксид углерода имеют ионную кристаллическую решетку.</a:t>
            </a:r>
          </a:p>
          <a:p>
            <a:pPr marL="45720" indent="0">
              <a:buNone/>
            </a:pPr>
            <a:r>
              <a:rPr lang="ru-RU" sz="4400" dirty="0" smtClean="0"/>
              <a:t>2.Для веществ с молекулярной кристаллической решеткой характерна низкая твердость.</a:t>
            </a:r>
          </a:p>
          <a:p>
            <a:pPr marL="45720" indent="0">
              <a:buNone/>
            </a:pPr>
            <a:r>
              <a:rPr lang="ru-RU" sz="4400" dirty="0" smtClean="0"/>
              <a:t>3.И </a:t>
            </a:r>
            <a:r>
              <a:rPr lang="ru-RU" sz="4400" dirty="0" err="1" smtClean="0"/>
              <a:t>алмаз,и</a:t>
            </a:r>
            <a:r>
              <a:rPr lang="ru-RU" sz="4400" dirty="0" smtClean="0"/>
              <a:t> графит-вещества с атомной кристаллической решеткой.</a:t>
            </a:r>
          </a:p>
          <a:p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</TotalTime>
  <Words>531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Виды химической                                  связи</vt:lpstr>
      <vt:lpstr>Презентация PowerPoint</vt:lpstr>
      <vt:lpstr>Презентация PowerPoint</vt:lpstr>
      <vt:lpstr>Презентация PowerPoint</vt:lpstr>
      <vt:lpstr>           Задание №2 Выберите соединения в которых присутствуют разные виды связей.           BaCl2            H2SO4                      Cl2    NaOH     CuO     NH4Cl   Na2O2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химической                                  связи</dc:title>
  <dc:creator>user</dc:creator>
  <cp:lastModifiedBy>user</cp:lastModifiedBy>
  <cp:revision>59</cp:revision>
  <dcterms:created xsi:type="dcterms:W3CDTF">2018-10-07T09:17:29Z</dcterms:created>
  <dcterms:modified xsi:type="dcterms:W3CDTF">2018-10-08T10:32:51Z</dcterms:modified>
</cp:coreProperties>
</file>